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3"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5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 साहित्य का स्वरूप</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306 लोक साहित्य  </a:t>
            </a:r>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8288-CBF5-3A34-90CD-A9DEA2FA8F2C}"/>
              </a:ext>
            </a:extLst>
          </p:cNvPr>
          <p:cNvSpPr>
            <a:spLocks noGrp="1"/>
          </p:cNvSpPr>
          <p:nvPr>
            <p:ph type="title"/>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प्रस्तावना</a:t>
            </a:r>
          </a:p>
        </p:txBody>
      </p:sp>
      <p:sp>
        <p:nvSpPr>
          <p:cNvPr id="3" name="Content Placeholder 2">
            <a:extLst>
              <a:ext uri="{FF2B5EF4-FFF2-40B4-BE49-F238E27FC236}">
                <a16:creationId xmlns:a16="http://schemas.microsoft.com/office/drawing/2014/main" id="{D5266FD3-6DAC-DD43-6128-AC3526039861}"/>
              </a:ext>
            </a:extLst>
          </p:cNvPr>
          <p:cNvSpPr>
            <a:spLocks noGrp="1"/>
          </p:cNvSpPr>
          <p:nvPr>
            <p:ph idx="1"/>
          </p:nvPr>
        </p:nvSpPr>
        <p:spPr/>
        <p:txBody>
          <a:bodyPr>
            <a:normAutofit/>
          </a:bodyPr>
          <a:lstStyle/>
          <a:p>
            <a:pPr marL="0" indent="0" fontAlgn="base">
              <a:spcBef>
                <a:spcPct val="0"/>
              </a:spcBef>
              <a:spcAft>
                <a:spcPct val="0"/>
              </a:spcAft>
              <a:buNone/>
            </a:pPr>
            <a:r>
              <a:rPr lang="hi-IN" sz="2000" dirty="0">
                <a:latin typeface="Kokila" pitchFamily="34" charset="0"/>
                <a:cs typeface="Kokila" pitchFamily="34" charset="0"/>
              </a:rPr>
              <a:t>लोक सहित्य का अभिप्राय उस साहित्य से है जिसकी रचना लोक करता है। लोक-साहित्य उतना ही प्राचीन है जितना कि मानव, इसलिए उसमें जन-जीवन की प्रत्येक अवस्था, प्रत्येक वर्ग, प्रत्येक समय और प्रकृति सभी कुछ समाहित है।</a:t>
            </a:r>
          </a:p>
          <a:p>
            <a:pPr marL="0" indent="0" fontAlgn="base">
              <a:spcBef>
                <a:spcPct val="0"/>
              </a:spcBef>
              <a:spcAft>
                <a:spcPct val="0"/>
              </a:spcAft>
              <a:buNone/>
            </a:pPr>
            <a:r>
              <a:rPr lang="hi-IN" sz="2000" dirty="0">
                <a:latin typeface="Kokila" pitchFamily="34" charset="0"/>
                <a:cs typeface="Kokila" pitchFamily="34" charset="0"/>
              </a:rPr>
              <a:t>डॉ॰ सत्येन्द्र के अनुसार- "लोक मनुष्य समाज का वह वर्ग है जो आभिजात्य संस्कार शास्त्रीयता और पांडित्य की चेतना अथवा अहंकार से शून्य है और जो एक परंपरा के प्रवाह में जीवित रहता है।" (लोक साहित्य विज्ञान, डॉ॰ सत्येन्द्र, पृष्ठ-03)साधारण जनता से संबंधित साहित्य को लोकसाहित्य कहना चाहिए। साधारण जनजीवन विशिष्ट जीवन से भिन्न होता है अत: जनसाहित्य (लोकसाहित्य) का आदर्श विशिष्ट साहित्य से पृथक् होता है। किसी देश अथवा क्षेत्र का लोकसाहित्य वहाँ की आदिकाल से लेकर अब तक की उन सभी प्रवृत्तियों का प्रतीक होता है जो साधारण जनस्वभाव के अंतर्गत आती हैं। इस साहित्य में जनजीवन की सभी प्रकार की भावनाएँ बिना किसी कृत्रिमता के समाई रहती हैं। अत: यदि कहीं की समूची संस्कृति का अध्ययन करना हो तो वहाँ के लोकसाहित्य का विशेष अवलोकन करना पड़ेगा। यह लिपिबद्ध बहुत कम और मौखिक अधिक होता है। वैसे हिंदी लोकसाहित्य को लिपिबद्ध करने का प्रयास इधर कुछ वर्षों से किया जा रहा है और अनेक ग्रंथ भी संपादित रूप में सामने आए हैं किंतु अब भी मौखिक लोकसाहित्य बहुत बड़ी मात्रा में असंगृहीत है।लोक जीवन की जैसी सरलतम, नैसर्गिक अनुभूतिमयी अभिव्यंजना का चित्रण लोकगीतों व लोक-कथाओं में मिलता है, वैसा अन्यत्र सर्वथा दुर्लभ है। लोक-साहित्य में लोक-मानव का हृदय बोलता है। प्रकृति स्वयं गाती-गुनगुनाती है। लोक-साहित्य में निहित सौंदर्य का मूल्यांकन सर्वथा अनुभूतिजन्य है।</a:t>
            </a:r>
            <a:endParaRPr lang="en-US" sz="2000" dirty="0">
              <a:latin typeface="Kokila" pitchFamily="34" charset="0"/>
              <a:cs typeface="Kokila" pitchFamily="34" charset="0"/>
            </a:endParaRPr>
          </a:p>
        </p:txBody>
      </p:sp>
    </p:spTree>
    <p:extLst>
      <p:ext uri="{BB962C8B-B14F-4D97-AF65-F5344CB8AC3E}">
        <p14:creationId xmlns:p14="http://schemas.microsoft.com/office/powerpoint/2010/main" val="344104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F8B7-2DD9-A299-A17A-9DCEFD0B8C03}"/>
              </a:ext>
            </a:extLst>
          </p:cNvPr>
          <p:cNvSpPr>
            <a:spLocks noGrp="1"/>
          </p:cNvSpPr>
          <p:nvPr>
            <p:ph type="title"/>
          </p:nvPr>
        </p:nvSpPr>
        <p:spPr/>
        <p:txBody>
          <a:bodyPr/>
          <a:lstStyle/>
          <a:p>
            <a:r>
              <a:rPr lang="hi-IN" dirty="0"/>
              <a:t>लोक साहित्य की विशेषताएं</a:t>
            </a:r>
            <a:endParaRPr lang="en-IN" dirty="0"/>
          </a:p>
        </p:txBody>
      </p:sp>
      <p:sp>
        <p:nvSpPr>
          <p:cNvPr id="3" name="Content Placeholder 2">
            <a:extLst>
              <a:ext uri="{FF2B5EF4-FFF2-40B4-BE49-F238E27FC236}">
                <a16:creationId xmlns:a16="http://schemas.microsoft.com/office/drawing/2014/main" id="{7AAEA434-2A5F-B6CB-3570-285C7DBA3AF3}"/>
              </a:ext>
            </a:extLst>
          </p:cNvPr>
          <p:cNvSpPr>
            <a:spLocks noGrp="1"/>
          </p:cNvSpPr>
          <p:nvPr>
            <p:ph idx="1"/>
          </p:nvPr>
        </p:nvSpPr>
        <p:spPr/>
        <p:txBody>
          <a:bodyPr>
            <a:normAutofit fontScale="85000" lnSpcReduction="20000"/>
          </a:bodyPr>
          <a:lstStyle/>
          <a:p>
            <a:pPr algn="just">
              <a:lnSpc>
                <a:spcPct val="150000"/>
              </a:lnSpc>
            </a:pPr>
            <a:r>
              <a:rPr lang="hi-IN" dirty="0"/>
              <a:t>लोक-साहित्य की भाषा शिष्ट और साहित्यिक भाषा न होकर साधारण जन की भाषा है और उसकी वर्ण्य-वस्तु लोक-जीवन में गृहीत चरित्रों, भावों और प्रभावों तक सीमित है। यह तो लोक-साहित्य की पहली मर्यादा हुई। इसकी दूसरी मर्यादा है, उसकी रचना में व्यक्ति का नहीं बल्कि समूचे समाज का समावेत योगदान। यही कारण है कि लोक-साहित्य पर व्यक्ति की छाप न होकर समग्र व्यक्ति-लोक की छाप होती है। शिल्प-विधान की बात करते समय हम जब इन दो मुख्य मर्यादाओं को सामने रखते हैं तो यह स्पष्ट हो जाता है कि इसमें शिल्प-विधान के लिए कोई अभ्यास या कौशल परिलक्षित नहीं हो सकता, क्योंकि शिल्प का विधान यदि हमें दिखाता है तो वह सामाजिक समरसता की विवशता के कारण अपने आप उद्भूत रूप में ही। वैसे प्रचलित अर्थ में शिल्प-विधान की बात यहाँ नहीं उठायी जा सकती है। लोग समझते यही हैं कि शिल्प के पीछे एक पूर्व-चिन्तित व्यापार अवश्य सन्निहित होता है और चूँकि लोक-साहित्य में ऐसा कोई व्यापार होने की सम्भावना नहीं है इसलिए उसके शिल्प-विधान की बात नहीं उठती। पर तात्त्विक दृष्टि से देखने पर शिल्प-विधान का अर्थ है अभिव्यक्ति को अभिव्यज्य से जोड़ना।</a:t>
            </a:r>
            <a:endParaRPr lang="en-IN" dirty="0"/>
          </a:p>
        </p:txBody>
      </p:sp>
    </p:spTree>
    <p:extLst>
      <p:ext uri="{BB962C8B-B14F-4D97-AF65-F5344CB8AC3E}">
        <p14:creationId xmlns:p14="http://schemas.microsoft.com/office/powerpoint/2010/main" val="718048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61C8-5989-8AF1-E1E4-800AC9440524}"/>
              </a:ext>
            </a:extLst>
          </p:cNvPr>
          <p:cNvSpPr>
            <a:spLocks noGrp="1"/>
          </p:cNvSpPr>
          <p:nvPr>
            <p:ph type="title"/>
          </p:nvPr>
        </p:nvSpPr>
        <p:spPr/>
        <p:txBody>
          <a:bodyPr/>
          <a:lstStyle/>
          <a:p>
            <a:r>
              <a:rPr lang="hi-IN" dirty="0"/>
              <a:t>लोक साहित्य के प्रकार</a:t>
            </a:r>
            <a:endParaRPr lang="en-IN" dirty="0"/>
          </a:p>
        </p:txBody>
      </p:sp>
      <p:sp>
        <p:nvSpPr>
          <p:cNvPr id="3" name="Content Placeholder 2">
            <a:extLst>
              <a:ext uri="{FF2B5EF4-FFF2-40B4-BE49-F238E27FC236}">
                <a16:creationId xmlns:a16="http://schemas.microsoft.com/office/drawing/2014/main" id="{3A703A51-4E0F-BB62-0D96-9A1806021A82}"/>
              </a:ext>
            </a:extLst>
          </p:cNvPr>
          <p:cNvSpPr>
            <a:spLocks noGrp="1"/>
          </p:cNvSpPr>
          <p:nvPr>
            <p:ph idx="1"/>
          </p:nvPr>
        </p:nvSpPr>
        <p:spPr/>
        <p:txBody>
          <a:bodyPr>
            <a:normAutofit lnSpcReduction="10000"/>
          </a:bodyPr>
          <a:lstStyle/>
          <a:p>
            <a:pPr algn="just">
              <a:lnSpc>
                <a:spcPct val="150000"/>
              </a:lnSpc>
            </a:pPr>
            <a:r>
              <a:rPr lang="hi-IN" dirty="0"/>
              <a:t>लोक-साहित्य के मुख्यतः चार भेद कहे जाते हैं; लोक-गीत, लोक-गाथा, लोक-कथा और लोक-नाट्य। लोक-गाथा और लोक-कथा में भेद इतना ही है कि लोक-गाथा एक लम्बे आख्यान-गीत के रूप में चलती है और इसमें प्रबन्ध-योजना गाथा-प्रधान न होकर रस-प्रधान होती है, जबकि लोक-कथा गद्यात्मक होने के साथ-साथ कथा प्रधान या दूसरे शब्दों में घटना-प्रधान हुआ करती है। लोक-नाट्य जनसुलभ रंगमंच को दृष्टि में रखकर आंगिक और वाचिक अभिनय पर आधृत स्वांग या लीला तक सीमित रहता है। इसमें सामायिकता का विशेष ध्यान रहने के कारण स्थायी प्रभाव डालने की क्षमता नहीं होती है। लोक-कथाओं और लोक-गाथाओं में कथा-शिल्प ही प्रमुख रहता है, केवल लोक-गान ऐसा प्रकार है, जिसमें अपने समग्र रूप में शिल्प-विधान विकसित हो सकता है, इन चारों प्रकार के रूपों में शिल्प-विधान के ये अंग समान रूप से अपेक्षित हैं।</a:t>
            </a:r>
            <a:endParaRPr lang="en-IN" dirty="0"/>
          </a:p>
        </p:txBody>
      </p:sp>
    </p:spTree>
    <p:extLst>
      <p:ext uri="{BB962C8B-B14F-4D97-AF65-F5344CB8AC3E}">
        <p14:creationId xmlns:p14="http://schemas.microsoft.com/office/powerpoint/2010/main" val="621080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F7394-E886-A06F-F3A3-5F83211758BA}"/>
              </a:ext>
            </a:extLst>
          </p:cNvPr>
          <p:cNvSpPr>
            <a:spLocks noGrp="1"/>
          </p:cNvSpPr>
          <p:nvPr>
            <p:ph type="title"/>
          </p:nvPr>
        </p:nvSpPr>
        <p:spPr/>
        <p:txBody>
          <a:bodyPr/>
          <a:lstStyle/>
          <a:p>
            <a:r>
              <a:rPr lang="hi-IN" dirty="0"/>
              <a:t>लोक साहित्य के अध्ययन की प्रक्रिया</a:t>
            </a:r>
            <a:endParaRPr lang="en-IN" dirty="0"/>
          </a:p>
        </p:txBody>
      </p:sp>
      <p:sp>
        <p:nvSpPr>
          <p:cNvPr id="3" name="Content Placeholder 2">
            <a:extLst>
              <a:ext uri="{FF2B5EF4-FFF2-40B4-BE49-F238E27FC236}">
                <a16:creationId xmlns:a16="http://schemas.microsoft.com/office/drawing/2014/main" id="{B5CE1093-3F97-EB57-D180-C259A4207C17}"/>
              </a:ext>
            </a:extLst>
          </p:cNvPr>
          <p:cNvSpPr>
            <a:spLocks noGrp="1"/>
          </p:cNvSpPr>
          <p:nvPr>
            <p:ph idx="1"/>
          </p:nvPr>
        </p:nvSpPr>
        <p:spPr/>
        <p:txBody>
          <a:bodyPr/>
          <a:lstStyle/>
          <a:p>
            <a:pPr>
              <a:buFont typeface="Wingdings" panose="05000000000000000000" pitchFamily="2" charset="2"/>
              <a:buChar char="v"/>
            </a:pPr>
            <a:r>
              <a:rPr lang="hi-IN" dirty="0"/>
              <a:t>ऐतिहासिक</a:t>
            </a:r>
          </a:p>
          <a:p>
            <a:pPr>
              <a:buFont typeface="Wingdings" panose="05000000000000000000" pitchFamily="2" charset="2"/>
              <a:buChar char="v"/>
            </a:pPr>
            <a:r>
              <a:rPr lang="hi-IN" dirty="0"/>
              <a:t>भौगोलिक</a:t>
            </a:r>
          </a:p>
          <a:p>
            <a:pPr>
              <a:buFont typeface="Wingdings" panose="05000000000000000000" pitchFamily="2" charset="2"/>
              <a:buChar char="v"/>
            </a:pPr>
            <a:r>
              <a:rPr lang="hi-IN" dirty="0"/>
              <a:t>मनोवैज्ञानिक</a:t>
            </a:r>
          </a:p>
          <a:p>
            <a:pPr>
              <a:buFont typeface="Wingdings" panose="05000000000000000000" pitchFamily="2" charset="2"/>
              <a:buChar char="v"/>
            </a:pPr>
            <a:r>
              <a:rPr lang="hi-IN" dirty="0"/>
              <a:t>आर्थिक</a:t>
            </a:r>
          </a:p>
          <a:p>
            <a:pPr>
              <a:buFont typeface="Wingdings" panose="05000000000000000000" pitchFamily="2" charset="2"/>
              <a:buChar char="v"/>
            </a:pPr>
            <a:r>
              <a:rPr lang="hi-IN" dirty="0"/>
              <a:t>भाषावैज्ञानिक</a:t>
            </a:r>
          </a:p>
          <a:p>
            <a:pPr>
              <a:buFont typeface="Wingdings" panose="05000000000000000000" pitchFamily="2" charset="2"/>
              <a:buChar char="v"/>
            </a:pPr>
            <a:r>
              <a:rPr lang="hi-IN" dirty="0"/>
              <a:t>समाजशास्त्रीय</a:t>
            </a:r>
          </a:p>
          <a:p>
            <a:pPr>
              <a:buFont typeface="Wingdings" panose="05000000000000000000" pitchFamily="2" charset="2"/>
              <a:buChar char="v"/>
            </a:pPr>
            <a:r>
              <a:rPr lang="hi-IN" dirty="0"/>
              <a:t>धार्मिक</a:t>
            </a:r>
          </a:p>
          <a:p>
            <a:pPr>
              <a:buFont typeface="Wingdings" panose="05000000000000000000" pitchFamily="2" charset="2"/>
              <a:buChar char="v"/>
            </a:pPr>
            <a:r>
              <a:rPr lang="hi-IN" dirty="0"/>
              <a:t>मानवशास्त्रीय</a:t>
            </a:r>
            <a:endParaRPr lang="en-IN" dirty="0"/>
          </a:p>
        </p:txBody>
      </p:sp>
    </p:spTree>
    <p:extLst>
      <p:ext uri="{BB962C8B-B14F-4D97-AF65-F5344CB8AC3E}">
        <p14:creationId xmlns:p14="http://schemas.microsoft.com/office/powerpoint/2010/main" val="1874985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954F-446D-181E-ABC7-6D09B090935B}"/>
              </a:ext>
            </a:extLst>
          </p:cNvPr>
          <p:cNvSpPr>
            <a:spLocks noGrp="1"/>
          </p:cNvSpPr>
          <p:nvPr>
            <p:ph type="title"/>
          </p:nvPr>
        </p:nvSpPr>
        <p:spPr/>
        <p:txBody>
          <a:bodyPr/>
          <a:lstStyle/>
          <a:p>
            <a:r>
              <a:rPr lang="hi-IN" dirty="0"/>
              <a:t>लोक साहित्य के संग्रहण की आवश्यकता एवं प्रयास-</a:t>
            </a:r>
            <a:endParaRPr lang="en-IN" dirty="0"/>
          </a:p>
        </p:txBody>
      </p:sp>
      <p:sp>
        <p:nvSpPr>
          <p:cNvPr id="3" name="Content Placeholder 2">
            <a:extLst>
              <a:ext uri="{FF2B5EF4-FFF2-40B4-BE49-F238E27FC236}">
                <a16:creationId xmlns:a16="http://schemas.microsoft.com/office/drawing/2014/main" id="{0835C83A-02A9-EDB2-2BB2-54C80009D223}"/>
              </a:ext>
            </a:extLst>
          </p:cNvPr>
          <p:cNvSpPr>
            <a:spLocks noGrp="1"/>
          </p:cNvSpPr>
          <p:nvPr>
            <p:ph idx="1"/>
          </p:nvPr>
        </p:nvSpPr>
        <p:spPr/>
        <p:txBody>
          <a:bodyPr>
            <a:normAutofit fontScale="92500" lnSpcReduction="20000"/>
          </a:bodyPr>
          <a:lstStyle/>
          <a:p>
            <a:pPr algn="just">
              <a:lnSpc>
                <a:spcPct val="150000"/>
              </a:lnSpc>
            </a:pPr>
            <a:r>
              <a:rPr lang="hi-IN" dirty="0"/>
              <a:t>लोक साहित्य नगर में हो अथवा गांव में वह लोक साहित्य जी और दोनों ही स्थानों पर उसके मूल रूप में क्षय की संभावना बढ़ी है।  एक ओर जहां प्रचलित लोक साहित्य को सहेजना कठिन है तो दूसरी ओर लुप्त, बिखरे और फैले हुए लोक साहित्य का संकलन साहित्य कर्ताओं के लिए एक बड़ी चुनौती है।   प्रत्येक क्षेत्र और समाज का अपना लोक साहित्य है।  उस का संकलन करने से विभिन्न क्षेत्रों की संस्कृति और जीवन को नया रंग प्राप्त होगा।  लोक साहित्य का अध्ययन आज की सबसे बड़ी आवश्यकता है संपूर्ण विश्व में लोक साहित्य का आपसी समन्वय भी बन रहा है लोक साहित्य के संकलन में प्राप्त सामग्री का संपूर्ण विश्व में अनेक क्षेत्रों में उपयोग किया जा सकता है।  लोक साहित्य के सामाजिक सांस्कृतिक धार्मिक शैक्षणिक नैतिक ऐतिहासिक एवं भाषा वैज्ञानिक क्षेत्र में महत्व को देखते हुए आज इसके संकलन की सबसे बड़ी आवश्यकता महसूस होती है। लोक साहित्य के संकलन का कार्य अनेक विधियों द्वारा किया जा रहा है जिन का परिचय इस प्रकार है-</a:t>
            </a:r>
            <a:endParaRPr lang="en-IN" dirty="0"/>
          </a:p>
        </p:txBody>
      </p:sp>
    </p:spTree>
    <p:extLst>
      <p:ext uri="{BB962C8B-B14F-4D97-AF65-F5344CB8AC3E}">
        <p14:creationId xmlns:p14="http://schemas.microsoft.com/office/powerpoint/2010/main" val="1198864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F2B7-DB66-834E-ECD4-F7AAF187B117}"/>
              </a:ext>
            </a:extLst>
          </p:cNvPr>
          <p:cNvSpPr>
            <a:spLocks noGrp="1"/>
          </p:cNvSpPr>
          <p:nvPr>
            <p:ph type="title"/>
          </p:nvPr>
        </p:nvSpPr>
        <p:spPr/>
        <p:txBody>
          <a:bodyPr/>
          <a:lstStyle/>
          <a:p>
            <a:r>
              <a:rPr lang="hi-IN" dirty="0"/>
              <a:t>1- प्राचीन समय में संग्रहणः</a:t>
            </a:r>
            <a:endParaRPr lang="en-IN" dirty="0"/>
          </a:p>
        </p:txBody>
      </p:sp>
      <p:sp>
        <p:nvSpPr>
          <p:cNvPr id="3" name="Content Placeholder 2">
            <a:extLst>
              <a:ext uri="{FF2B5EF4-FFF2-40B4-BE49-F238E27FC236}">
                <a16:creationId xmlns:a16="http://schemas.microsoft.com/office/drawing/2014/main" id="{F5240D87-8EB1-F89A-ED78-56654AFDE37E}"/>
              </a:ext>
            </a:extLst>
          </p:cNvPr>
          <p:cNvSpPr>
            <a:spLocks noGrp="1"/>
          </p:cNvSpPr>
          <p:nvPr>
            <p:ph idx="1"/>
          </p:nvPr>
        </p:nvSpPr>
        <p:spPr/>
        <p:txBody>
          <a:bodyPr>
            <a:normAutofit fontScale="62500" lnSpcReduction="20000"/>
          </a:bodyPr>
          <a:lstStyle/>
          <a:p>
            <a:pPr algn="just">
              <a:lnSpc>
                <a:spcPct val="170000"/>
              </a:lnSpc>
            </a:pPr>
            <a:r>
              <a:rPr lang="hi-IN" dirty="0"/>
              <a:t>भारत में लोक साहित्य पर शोध कार्य का प्रारंभ दो दिशाओं में हुआ-अंग्रेज प्रशासकों के वर्ग द्वारा ईसाई प्रचारकों द्वारा इन दोनों का लक्ष्य भारतीय लोक मानस को  समझ कर अपने अनुकूल बनाना था। प्रशंसक वर्ग भारतीयों के आचार विचार परंपराओं विश्वासों को समझ कर उन्हें नियंत्रित करना चाहता था तो ईसाई प्रचारक धर्म परिवर्तन के अवसरों की खोज में थे। सर कर्नल टॉड की पुस्तक   “एनल्स एंड एंटीक्विटीज ऑफ राजस्थान अथवा सेंट्रल एंड वेस्टर्न राजपूत स्टेट्स ऑफ इंडिया” ने, सर ग्रियर्सन, विलियम क्रुक, ई. थर्सटन आदि विद्वानों ने दक्षिणी भारत, राजस्थान, पंजाब, बंगाल तथा उत्तर भारत के विभिन्न जनपदों की लोक-संस्कृति के संग्रह, संपादन, अध्ययन तथा प्रकाशन में अत्यधिक भूमिका निभाई। </a:t>
            </a:r>
          </a:p>
          <a:p>
            <a:pPr>
              <a:lnSpc>
                <a:spcPct val="170000"/>
              </a:lnSpc>
            </a:pPr>
            <a:r>
              <a:rPr lang="hi-IN" dirty="0"/>
              <a:t>भारतीय लोक साहित्य के संकलन अध्ययन और प्रकाशन का कार्य काशी नागरी प्रचारिणी सभा द्वारा किया गया।  कोमल कोठारी (</a:t>
            </a:r>
            <a:r>
              <a:rPr lang="en-IN" dirty="0"/>
              <a:t>Monograph on </a:t>
            </a:r>
            <a:r>
              <a:rPr lang="en-IN" dirty="0" err="1"/>
              <a:t>Langas</a:t>
            </a:r>
            <a:r>
              <a:rPr lang="en-IN" dirty="0"/>
              <a:t> of Folk Musical Cast of Rajasthan’  </a:t>
            </a:r>
            <a:r>
              <a:rPr lang="hi-IN" dirty="0"/>
              <a:t>और ‘</a:t>
            </a:r>
            <a:r>
              <a:rPr lang="en-IN" dirty="0"/>
              <a:t>Folk Musical Instruments of Rajasthan Folio’), </a:t>
            </a:r>
            <a:r>
              <a:rPr lang="hi-IN" dirty="0"/>
              <a:t>रामनारायण उपाध्याय ( ‘लोक साहित्य समग्र’), डॉक्टर सत्येंद्र (ब्रज भाषा का लोक साहित्य), रामनरेश त्रिपाठी (कविता कौमुदी), कृष्ण देव उपाध्याय (लोक साहित्य की भूमिका), वासुदेव शरण अग्रवाल, देवेंद्र सत्यार्थी, श्री झवेरचंद मेघाणी (गुजराती लोक साहित्य),  राम प्रसाद दाधीच, श्याम परमार (मालवी लोक साहित्य),  डॉ. सत्या गुप्ता (खड़ी बोली का लोक साहित्य),  डॉ. अर्जुन देव चारण (राजस्थानी ख्याल साहित्य), डॉ.चंद्रशेखर रेड्डी (आंध्र लोक साहित्य),  डॉ. त्रिलोचन पांडे (कुमायूं लोक साहित्य), डॉ. गोविंद चातक (गढ़वाली लोक गीतों का सांस्कृतिकअध्ययन), डॉ.उदय नारायण तिवारी (भोजपुरी मुहावरे और पहेलियां)  इत्यादि अनेक ऐसी विभूतियां हैं जिन्होंने लोक साहित्य के अध्ययन के क्षेत्र में अपना विशिष्ट योगदान दिया है।</a:t>
            </a:r>
            <a:endParaRPr lang="en-IN" dirty="0"/>
          </a:p>
        </p:txBody>
      </p:sp>
    </p:spTree>
    <p:extLst>
      <p:ext uri="{BB962C8B-B14F-4D97-AF65-F5344CB8AC3E}">
        <p14:creationId xmlns:p14="http://schemas.microsoft.com/office/powerpoint/2010/main" val="664545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D329-7A6D-CE08-3340-02C371D52B44}"/>
              </a:ext>
            </a:extLst>
          </p:cNvPr>
          <p:cNvSpPr>
            <a:spLocks noGrp="1"/>
          </p:cNvSpPr>
          <p:nvPr>
            <p:ph type="title"/>
          </p:nvPr>
        </p:nvSpPr>
        <p:spPr/>
        <p:txBody>
          <a:bodyPr/>
          <a:lstStyle/>
          <a:p>
            <a:r>
              <a:rPr lang="hi-IN" dirty="0"/>
              <a:t>2- वर्तमान में संग्रहणः</a:t>
            </a:r>
            <a:endParaRPr lang="en-IN" dirty="0"/>
          </a:p>
        </p:txBody>
      </p:sp>
      <p:sp>
        <p:nvSpPr>
          <p:cNvPr id="3" name="Content Placeholder 2">
            <a:extLst>
              <a:ext uri="{FF2B5EF4-FFF2-40B4-BE49-F238E27FC236}">
                <a16:creationId xmlns:a16="http://schemas.microsoft.com/office/drawing/2014/main" id="{E8EE2133-DA51-204E-9AE0-094D09422774}"/>
              </a:ext>
            </a:extLst>
          </p:cNvPr>
          <p:cNvSpPr>
            <a:spLocks noGrp="1"/>
          </p:cNvSpPr>
          <p:nvPr>
            <p:ph idx="1"/>
          </p:nvPr>
        </p:nvSpPr>
        <p:spPr/>
        <p:txBody>
          <a:bodyPr>
            <a:normAutofit fontScale="92500" lnSpcReduction="10000"/>
          </a:bodyPr>
          <a:lstStyle/>
          <a:p>
            <a:r>
              <a:rPr lang="hi-IN" dirty="0"/>
              <a:t>वर्तमान में लोक साहित्य के संकलन का कार्य तीन प्रकार से हो रहा है-शौकिया संग्रहकर्ताः शौकिया संग्रह करता अपने शौक के लिए लोक साहित्य का संग्रह करता है। एक शौकिया संग्रह करता व्यवसाय या लेखक कुछ भी हो सकता है जो अपनी जिज्ञासा हुई थी या सूची के अनुसार लोक साहित्य की विधाएं संकलित कर उनका पठन-पाठन करता है। लोक साहित्य की यह सामग्री अत्यधिक महत्वपूर्ण होती है क्योंकि इसमें व्यक्तिगत रूचि एवं महत्वपूर्ण तथ्य शामिल होते हैं।</a:t>
            </a:r>
          </a:p>
          <a:p>
            <a:r>
              <a:rPr lang="hi-IN" dirty="0"/>
              <a:t>व्यक्तिगत अनुसंधानकर्ताः व्यक्ति अनुसंधानकर्ताओं का अस्तित्व आरंभ से लेकर आज तक मिलता है। जब कोई व्यक्ति अपने शोध से संबंधित, लेख के लिए, पुस्तक के लिए या आलेख पत्र के लिए लोक साहित्य से संबंधित सामग्री की खोज करता है एवं उन्हें प्रामाणिक तथ्यों के साथ पोस्ट करते हुए प्रस्तुत करता है वह व्यक्तिगत अनुसंधानकर्ता कहलाता है। लोक साहित्य का अध्ययन आरंभ से लेकर आज तक व्यक्तिगत अनुसंधानकर्ताओं द्वारा ही किया जा रहा है। अनुसंधानकर्ता विभिन्न शोध दृष्टियों द्वारा लोक साहित्य का संकलन करता है।</a:t>
            </a:r>
          </a:p>
          <a:p>
            <a:r>
              <a:rPr lang="hi-IN" dirty="0"/>
              <a:t>संगठित अनुसंधानकर्ताः संगठित अनुसंधानकर्ता दो तरह के होते हैं-विश्वविद्यालयों के संगठन- जिनमें विभिन्न शोधकर्ता या विभाग अपने अपने हिसाब से लोक साहित्य संबंधी आंकड़ों को एकत्रित करते हैं।संस्थाओं के संगठन- विभिन्न संस्थाएं भी अपने स्तर पर लोक साहित्य के संकलन का कार्य कर रही हैं।</a:t>
            </a:r>
            <a:endParaRPr lang="en-IN" dirty="0"/>
          </a:p>
        </p:txBody>
      </p:sp>
    </p:spTree>
    <p:extLst>
      <p:ext uri="{BB962C8B-B14F-4D97-AF65-F5344CB8AC3E}">
        <p14:creationId xmlns:p14="http://schemas.microsoft.com/office/powerpoint/2010/main" val="3455064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52140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124</TotalTime>
  <Words>1391</Words>
  <Application>Microsoft Office PowerPoint</Application>
  <PresentationFormat>Widescreen</PresentationFormat>
  <Paragraphs>30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Kokila</vt:lpstr>
      <vt:lpstr>Wingdings</vt:lpstr>
      <vt:lpstr>Retrospect</vt:lpstr>
      <vt:lpstr>लोक साहित्य का स्वरूप</vt:lpstr>
      <vt:lpstr>प्रस्तावना</vt:lpstr>
      <vt:lpstr>लोक साहित्य की विशेषताएं</vt:lpstr>
      <vt:lpstr>लोक साहित्य के प्रकार</vt:lpstr>
      <vt:lpstr>लोक साहित्य के अध्ययन की प्रक्रिया</vt:lpstr>
      <vt:lpstr>लोक साहित्य के संग्रहण की आवश्यकता एवं प्रयास-</vt:lpstr>
      <vt:lpstr>1- प्राचीन समय में संग्रहणः</vt:lpstr>
      <vt:lpstr>2- वर्तमान में संग्रहणः</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51</cp:revision>
  <dcterms:created xsi:type="dcterms:W3CDTF">2022-07-17T02:25:21Z</dcterms:created>
  <dcterms:modified xsi:type="dcterms:W3CDTF">2022-07-19T04:46:56Z</dcterms:modified>
</cp:coreProperties>
</file>